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64" r:id="rId7"/>
    <p:sldId id="260" r:id="rId8"/>
    <p:sldId id="261" r:id="rId9"/>
    <p:sldId id="263" r:id="rId10"/>
    <p:sldId id="262" r:id="rId11"/>
    <p:sldId id="265" r:id="rId12"/>
  </p:sldIdLst>
  <p:sldSz cx="14630400" cy="82296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хний колонтитул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6D652B2-8C6E-419B-8E93-813F678ADC08}" type="datetimeFigureOut">
              <a:rPr lang="ru-RU" smtClean="0"/>
            </a:fld>
            <a:endParaRPr lang="ru-RU"/>
          </a:p>
        </p:txBody>
      </p:sp>
      <p:sp>
        <p:nvSpPr>
          <p:cNvPr id="4" name="Образ слайда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ru-RU"/>
          </a:p>
        </p:txBody>
      </p:sp>
      <p:sp>
        <p:nvSpPr>
          <p:cNvPr id="5" name="Заметки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ru-RU" smtClean="0"/>
              <a:t>Образец текста</a:t>
            </a:r>
            <a:endParaRPr lang="ru-RU" smtClean="0"/>
          </a:p>
          <a:p>
            <a:pPr lvl="1"/>
            <a:r>
              <a:rPr lang="ru-RU" smtClean="0"/>
              <a:t>Второй уровень</a:t>
            </a:r>
            <a:endParaRPr lang="ru-RU" smtClean="0"/>
          </a:p>
          <a:p>
            <a:pPr lvl="2"/>
            <a:r>
              <a:rPr lang="ru-RU" smtClean="0"/>
              <a:t>Третий уровень</a:t>
            </a:r>
            <a:endParaRPr lang="ru-RU" smtClean="0"/>
          </a:p>
          <a:p>
            <a:pPr lvl="3"/>
            <a:r>
              <a:rPr lang="ru-RU" smtClean="0"/>
              <a:t>Четвертый уровень</a:t>
            </a:r>
            <a:endParaRPr lang="ru-RU" smtClean="0"/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C6DC3D-C717-495C-B489-C044A339A551}" type="slidenum">
              <a:rPr lang="ru-RU" smtClean="0"/>
            </a:fld>
            <a:endParaRPr lang="ru-RU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мещающий образ слайда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Замещающий текст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ru-RU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 panose="020B0604020202020204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 panose="020B0604020202020204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 panose="020B0604020202020204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 panose="020B0604020202020204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 panose="020B0604020202020204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1" Type="http://schemas.openxmlformats.org/officeDocument/2006/relationships/tags" Target="../tags/tag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1" Type="http://schemas.openxmlformats.org/officeDocument/2006/relationships/image" Target="../media/image5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955"/>
            <a:ext cx="13449300" cy="1962785"/>
          </a:xfrm>
        </p:spPr>
        <p:txBody>
          <a:bodyPr>
            <a:normAutofit/>
          </a:bodyPr>
          <a:lstStyle/>
          <a:p>
            <a:r>
              <a:rPr lang="en-US" altLang="en-US"/>
              <a:t>Аналитика</a:t>
            </a:r>
            <a:r>
              <a:rPr lang="en-US" altLang="ru-RU"/>
              <a:t> </a:t>
            </a:r>
            <a:r>
              <a:rPr lang="en-US" altLang="en-US"/>
              <a:t>и</a:t>
            </a:r>
            <a:r>
              <a:rPr lang="en-US" altLang="ru-RU"/>
              <a:t> </a:t>
            </a:r>
            <a:r>
              <a:rPr lang="en-US" altLang="en-US"/>
              <a:t>ценность</a:t>
            </a:r>
            <a:r>
              <a:rPr lang="en-US" altLang="ru-RU"/>
              <a:t> </a:t>
            </a:r>
            <a:r>
              <a:rPr lang="en-US" altLang="en-US"/>
              <a:t>геотреков</a:t>
            </a:r>
            <a:r>
              <a:rPr lang="en-US" altLang="ru-RU"/>
              <a:t> </a:t>
            </a:r>
            <a:r>
              <a:rPr lang="en-US" altLang="en-US"/>
              <a:t>для</a:t>
            </a:r>
            <a:r>
              <a:rPr lang="en-US" altLang="ru-RU"/>
              <a:t> inDrive</a:t>
            </a:r>
            <a:endParaRPr lang="en-US" altLang="ru-RU"/>
          </a:p>
        </p:txBody>
      </p:sp>
      <p:sp>
        <p:nvSpPr>
          <p:cNvPr id="4" name="TextBox 3"/>
          <p:cNvSpPr txBox="1"/>
          <p:nvPr/>
        </p:nvSpPr>
        <p:spPr>
          <a:xfrm>
            <a:off x="4568825" y="7374255"/>
            <a:ext cx="5225415" cy="735330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l">
              <a:defRPr sz="2000">
                <a:solidFill>
                  <a:srgbClr val="505050"/>
                </a:solidFill>
              </a:defRPr>
            </a:pPr>
            <a:r>
              <a:rPr lang="en-US" altLang="en-US" sz="3200"/>
              <a:t>Решение</a:t>
            </a:r>
            <a:r>
              <a:rPr lang="en-US" altLang="ru-RU" sz="3200"/>
              <a:t> </a:t>
            </a:r>
            <a:r>
              <a:rPr lang="en-US" altLang="en-US" sz="3200"/>
              <a:t>команды</a:t>
            </a:r>
            <a:r>
              <a:rPr lang="en-US" altLang="ru-RU" sz="3200"/>
              <a:t> c0re</a:t>
            </a:r>
            <a:endParaRPr lang="ru-RU" altLang="en-US" sz="3200"/>
          </a:p>
        </p:txBody>
      </p:sp>
      <p:pic>
        <p:nvPicPr>
          <p:cNvPr id="6" name="Изображение 5" descr="photo_2025-05-14_16-48-4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812925" y="2297430"/>
            <a:ext cx="3986530" cy="3986530"/>
          </a:xfrm>
          <a:prstGeom prst="rect">
            <a:avLst/>
          </a:prstGeom>
        </p:spPr>
      </p:pic>
      <p:pic>
        <p:nvPicPr>
          <p:cNvPr id="7" name="Изображение 6" descr="photo_2025-08-20_20-24-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33335" y="2191385"/>
            <a:ext cx="4075430" cy="4110355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30475" y="274955"/>
            <a:ext cx="8348345" cy="1278890"/>
          </a:xfrm>
        </p:spPr>
        <p:txBody>
          <a:bodyPr>
            <a:normAutofit/>
          </a:bodyPr>
          <a:lstStyle/>
          <a:p>
            <a:r>
              <a:rPr lang="en-US" altLang="en-US"/>
              <a:t>Проблема</a:t>
            </a:r>
            <a:endParaRPr lang="en-US" altLang="en-US"/>
          </a:p>
        </p:txBody>
      </p:sp>
      <p:sp>
        <p:nvSpPr>
          <p:cNvPr id="4" name="TextBox 3"/>
          <p:cNvSpPr txBox="1"/>
          <p:nvPr/>
        </p:nvSpPr>
        <p:spPr>
          <a:xfrm>
            <a:off x="-635" y="1562735"/>
            <a:ext cx="14631035" cy="4782820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l">
              <a:defRPr sz="1600"/>
            </a:pPr>
            <a:r>
              <a:rPr lang="ru-RU" altLang="en-US" sz="3200"/>
              <a:t>1)</a:t>
            </a:r>
            <a:r>
              <a:rPr lang="en-US" altLang="ru-RU" sz="3200"/>
              <a:t>inDrive </a:t>
            </a:r>
            <a:r>
              <a:rPr lang="en-US" altLang="en-US" sz="3200"/>
              <a:t>ежедневно</a:t>
            </a:r>
            <a:r>
              <a:rPr lang="en-US" altLang="ru-RU" sz="3200"/>
              <a:t> </a:t>
            </a:r>
            <a:r>
              <a:rPr lang="en-US" altLang="en-US" sz="3200"/>
              <a:t>собирает</a:t>
            </a:r>
            <a:r>
              <a:rPr lang="en-US" altLang="ru-RU" sz="3200"/>
              <a:t> </a:t>
            </a:r>
            <a:r>
              <a:rPr lang="en-US" altLang="en-US" sz="3200"/>
              <a:t>миллионы</a:t>
            </a:r>
            <a:r>
              <a:rPr lang="en-US" altLang="ru-RU" sz="3200"/>
              <a:t> </a:t>
            </a:r>
            <a:r>
              <a:rPr lang="en-US" altLang="en-US" sz="3200"/>
              <a:t>точек</a:t>
            </a:r>
            <a:r>
              <a:rPr lang="en-US" altLang="ru-RU" sz="3200"/>
              <a:t> </a:t>
            </a:r>
            <a:r>
              <a:rPr lang="en-US" altLang="en-US" sz="3200"/>
              <a:t>геотреков</a:t>
            </a:r>
            <a:r>
              <a:rPr lang="en-US" altLang="ru-RU" sz="3200"/>
              <a:t> </a:t>
            </a:r>
            <a:r>
              <a:rPr lang="en-US" altLang="en-US" sz="3200"/>
              <a:t>поездок</a:t>
            </a:r>
            <a:endParaRPr lang="en-US" altLang="en-US" sz="3200"/>
          </a:p>
          <a:p>
            <a:pPr algn="l">
              <a:defRPr sz="1600"/>
            </a:pPr>
            <a:endParaRPr lang="en-US" altLang="ru-RU" sz="3200"/>
          </a:p>
          <a:p>
            <a:pPr algn="l">
              <a:defRPr sz="1600"/>
            </a:pPr>
            <a:r>
              <a:rPr lang="ru-RU" altLang="en-US" sz="3200"/>
              <a:t>2)</a:t>
            </a:r>
            <a:r>
              <a:rPr lang="en-US" altLang="en-US" sz="3200"/>
              <a:t>Эти</a:t>
            </a:r>
            <a:r>
              <a:rPr lang="en-US" altLang="ru-RU" sz="3200"/>
              <a:t> </a:t>
            </a:r>
            <a:r>
              <a:rPr lang="en-US" altLang="en-US" sz="3200"/>
              <a:t>данные</a:t>
            </a:r>
            <a:r>
              <a:rPr lang="en-US" altLang="ru-RU" sz="3200"/>
              <a:t> </a:t>
            </a:r>
            <a:r>
              <a:rPr lang="en-US" altLang="en-US" sz="3200"/>
              <a:t>обезличены</a:t>
            </a:r>
            <a:r>
              <a:rPr lang="en-US" altLang="ru-RU" sz="3200"/>
              <a:t>, </a:t>
            </a:r>
            <a:r>
              <a:rPr lang="en-US" altLang="en-US" sz="3200"/>
              <a:t>но</a:t>
            </a:r>
            <a:r>
              <a:rPr lang="en-US" altLang="ru-RU" sz="3200"/>
              <a:t> </a:t>
            </a:r>
            <a:r>
              <a:rPr lang="en-US" altLang="en-US" sz="3200"/>
              <a:t>в</a:t>
            </a:r>
            <a:r>
              <a:rPr lang="en-US" altLang="ru-RU" sz="3200"/>
              <a:t> </a:t>
            </a:r>
            <a:r>
              <a:rPr lang="en-US" altLang="en-US" sz="3200"/>
              <a:t>них</a:t>
            </a:r>
            <a:r>
              <a:rPr lang="en-US" altLang="ru-RU" sz="3200"/>
              <a:t> </a:t>
            </a:r>
            <a:r>
              <a:rPr lang="en-US" altLang="en-US" sz="3200"/>
              <a:t>скрыта</a:t>
            </a:r>
            <a:r>
              <a:rPr lang="en-US" altLang="ru-RU" sz="3200"/>
              <a:t> </a:t>
            </a:r>
            <a:r>
              <a:rPr lang="en-US" altLang="en-US" sz="3200"/>
              <a:t>огромная</a:t>
            </a:r>
            <a:r>
              <a:rPr lang="en-US" altLang="ru-RU" sz="3200"/>
              <a:t> </a:t>
            </a:r>
            <a:r>
              <a:rPr lang="en-US" altLang="en-US" sz="3200"/>
              <a:t>ценность</a:t>
            </a:r>
            <a:endParaRPr lang="en-US" altLang="en-US" sz="3200"/>
          </a:p>
          <a:p>
            <a:pPr algn="l">
              <a:defRPr sz="1600"/>
            </a:pPr>
            <a:endParaRPr lang="en-US" altLang="en-US" sz="3200"/>
          </a:p>
          <a:p>
            <a:pPr algn="l">
              <a:defRPr sz="1600"/>
            </a:pPr>
            <a:r>
              <a:rPr lang="ru-RU" altLang="en-US" sz="3200"/>
              <a:t>3)</a:t>
            </a:r>
            <a:r>
              <a:rPr lang="en-US" altLang="en-US" sz="3200"/>
              <a:t>Без</a:t>
            </a:r>
            <a:r>
              <a:rPr lang="en-US" altLang="ru-RU" sz="3200"/>
              <a:t> </a:t>
            </a:r>
            <a:r>
              <a:rPr lang="en-US" altLang="en-US" sz="3200"/>
              <a:t>анализа</a:t>
            </a:r>
            <a:r>
              <a:rPr lang="en-US" altLang="ru-RU" sz="3200"/>
              <a:t>:</a:t>
            </a:r>
            <a:r>
              <a:rPr lang="en-US" altLang="en-US" sz="3200"/>
              <a:t>сложно</a:t>
            </a:r>
            <a:r>
              <a:rPr lang="en-US" altLang="ru-RU" sz="3200"/>
              <a:t> </a:t>
            </a:r>
            <a:r>
              <a:rPr lang="en-US" altLang="en-US" sz="3200"/>
              <a:t>планировать</a:t>
            </a:r>
            <a:r>
              <a:rPr lang="en-US" altLang="ru-RU" sz="3200"/>
              <a:t> </a:t>
            </a:r>
            <a:r>
              <a:rPr lang="en-US" altLang="en-US" sz="3200"/>
              <a:t>спрос</a:t>
            </a:r>
            <a:r>
              <a:rPr lang="en-US" altLang="ru-RU" sz="3200"/>
              <a:t>,</a:t>
            </a:r>
            <a:r>
              <a:rPr lang="en-US" altLang="en-US" sz="3200"/>
              <a:t>предсказывать</a:t>
            </a:r>
            <a:r>
              <a:rPr lang="en-US" altLang="ru-RU" sz="3200"/>
              <a:t> </a:t>
            </a:r>
            <a:r>
              <a:rPr lang="en-US" altLang="en-US" sz="3200"/>
              <a:t>перегрузку</a:t>
            </a:r>
            <a:r>
              <a:rPr lang="en-US" altLang="ru-RU" sz="3200"/>
              <a:t> </a:t>
            </a:r>
            <a:r>
              <a:rPr lang="en-US" altLang="en-US" sz="3200"/>
              <a:t>и</a:t>
            </a:r>
            <a:r>
              <a:rPr lang="en-US" altLang="ru-RU" sz="3200"/>
              <a:t> </a:t>
            </a:r>
            <a:r>
              <a:rPr lang="en-US" altLang="en-US" sz="3200"/>
              <a:t>следить</a:t>
            </a:r>
            <a:r>
              <a:rPr lang="en-US" altLang="ru-RU" sz="3200"/>
              <a:t> </a:t>
            </a:r>
            <a:r>
              <a:rPr lang="en-US" altLang="en-US" sz="3200"/>
              <a:t>за</a:t>
            </a:r>
            <a:endParaRPr lang="en-US" altLang="en-US" sz="3200"/>
          </a:p>
          <a:p>
            <a:pPr algn="l">
              <a:defRPr sz="1600"/>
            </a:pPr>
            <a:r>
              <a:rPr lang="en-US" altLang="ru-RU" sz="3200"/>
              <a:t> </a:t>
            </a:r>
            <a:r>
              <a:rPr lang="en-US" altLang="en-US" sz="3200"/>
              <a:t>безопасностью</a:t>
            </a:r>
            <a:r>
              <a:rPr lang="en-US" altLang="ru-RU" sz="3200"/>
              <a:t>.</a:t>
            </a:r>
            <a:endParaRPr lang="en-US" altLang="ru-RU" sz="3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52165" y="274638"/>
            <a:ext cx="8229600" cy="1143000"/>
          </a:xfrm>
        </p:spPr>
        <p:txBody>
          <a:bodyPr/>
          <a:lstStyle/>
          <a:p>
            <a:r>
              <a:rPr lang="en-US" altLang="en-US"/>
              <a:t>Ценность</a:t>
            </a:r>
            <a:r>
              <a:rPr lang="en-US" altLang="ru-RU"/>
              <a:t> </a:t>
            </a:r>
            <a:r>
              <a:rPr lang="en-US" altLang="en-US"/>
              <a:t>для</a:t>
            </a:r>
            <a:r>
              <a:rPr lang="en-US" altLang="ru-RU"/>
              <a:t> inDrive</a:t>
            </a:r>
            <a:endParaRPr lang="en-US" altLang="ru-RU"/>
          </a:p>
        </p:txBody>
      </p:sp>
      <p:sp>
        <p:nvSpPr>
          <p:cNvPr id="5" name="Title 1"/>
          <p:cNvSpPr>
            <a:spLocks noGrp="1"/>
          </p:cNvSpPr>
          <p:nvPr/>
        </p:nvSpPr>
        <p:spPr>
          <a:xfrm>
            <a:off x="2530475" y="274955"/>
            <a:ext cx="8348345" cy="127889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US" altLang="en-US"/>
          </a:p>
        </p:txBody>
      </p:sp>
      <p:sp>
        <p:nvSpPr>
          <p:cNvPr id="6" name="TextBox 3"/>
          <p:cNvSpPr txBox="1"/>
          <p:nvPr/>
        </p:nvSpPr>
        <p:spPr>
          <a:xfrm>
            <a:off x="-635" y="1983105"/>
            <a:ext cx="14631670" cy="5175250"/>
          </a:xfrm>
          <a:prstGeom prst="rect">
            <a:avLst/>
          </a:prstGeom>
          <a:noFill/>
        </p:spPr>
        <p:txBody>
          <a:bodyPr wrap="none">
            <a:noAutofit/>
          </a:bodyPr>
          <a:lstStyle/>
          <a:p>
            <a:pPr algn="l">
              <a:defRPr sz="1600"/>
            </a:pPr>
            <a:r>
              <a:rPr lang="ru-RU" altLang="en-US" sz="3600"/>
              <a:t>1)</a:t>
            </a:r>
            <a:r>
              <a:rPr lang="en-US" altLang="en-US" sz="3600"/>
              <a:t>Повышение</a:t>
            </a:r>
            <a:r>
              <a:rPr lang="en-US" altLang="ru-RU" sz="3600"/>
              <a:t> </a:t>
            </a:r>
            <a:r>
              <a:rPr lang="en-US" altLang="en-US" sz="3600"/>
              <a:t>качества</a:t>
            </a:r>
            <a:r>
              <a:rPr lang="en-US" altLang="ru-RU" sz="3600"/>
              <a:t> </a:t>
            </a:r>
            <a:r>
              <a:rPr lang="en-US" altLang="en-US" sz="3600"/>
              <a:t>сервиса</a:t>
            </a:r>
            <a:r>
              <a:rPr lang="en-US" altLang="ru-RU" sz="3600"/>
              <a:t> </a:t>
            </a:r>
            <a:r>
              <a:rPr lang="en-US" altLang="en-US" sz="3600"/>
              <a:t>→</a:t>
            </a:r>
            <a:r>
              <a:rPr lang="en-US" altLang="ru-RU" sz="3600"/>
              <a:t> </a:t>
            </a:r>
            <a:r>
              <a:rPr lang="en-US" altLang="en-US" sz="3600"/>
              <a:t>быстрее</a:t>
            </a:r>
            <a:r>
              <a:rPr lang="en-US" altLang="ru-RU" sz="3600"/>
              <a:t> </a:t>
            </a:r>
            <a:r>
              <a:rPr lang="en-US" altLang="en-US" sz="3600"/>
              <a:t>подача</a:t>
            </a:r>
            <a:r>
              <a:rPr lang="en-US" altLang="ru-RU" sz="3600"/>
              <a:t> </a:t>
            </a:r>
            <a:r>
              <a:rPr lang="en-US" altLang="en-US" sz="3600"/>
              <a:t>машины</a:t>
            </a:r>
            <a:r>
              <a:rPr lang="en-US" altLang="ru-RU" sz="3600"/>
              <a:t>.</a:t>
            </a:r>
            <a:endParaRPr lang="en-US" altLang="ru-RU" sz="3600"/>
          </a:p>
          <a:p>
            <a:pPr algn="l">
              <a:defRPr sz="1600"/>
            </a:pPr>
            <a:endParaRPr lang="en-US" altLang="ru-RU" sz="3600"/>
          </a:p>
          <a:p>
            <a:pPr algn="l">
              <a:defRPr sz="1600"/>
            </a:pPr>
            <a:r>
              <a:rPr lang="ru-RU" altLang="en-US" sz="3600"/>
              <a:t>2)</a:t>
            </a:r>
            <a:r>
              <a:rPr lang="en-US" altLang="en-US" sz="3600"/>
              <a:t>Оптимизация</a:t>
            </a:r>
            <a:r>
              <a:rPr lang="en-US" altLang="ru-RU" sz="3600"/>
              <a:t> </a:t>
            </a:r>
            <a:r>
              <a:rPr lang="en-US" altLang="en-US" sz="3600"/>
              <a:t>распределения</a:t>
            </a:r>
            <a:r>
              <a:rPr lang="en-US" altLang="ru-RU" sz="3600"/>
              <a:t> </a:t>
            </a:r>
            <a:r>
              <a:rPr lang="en-US" altLang="en-US" sz="3600"/>
              <a:t>водителей</a:t>
            </a:r>
            <a:r>
              <a:rPr lang="en-US" altLang="ru-RU" sz="3600"/>
              <a:t> </a:t>
            </a:r>
            <a:r>
              <a:rPr lang="en-US" altLang="en-US" sz="3600"/>
              <a:t>→</a:t>
            </a:r>
            <a:r>
              <a:rPr lang="en-US" altLang="ru-RU" sz="3600"/>
              <a:t> </a:t>
            </a:r>
            <a:r>
              <a:rPr lang="en-US" altLang="en-US" sz="3600"/>
              <a:t>меньше</a:t>
            </a:r>
            <a:r>
              <a:rPr lang="en-US" altLang="ru-RU" sz="3600"/>
              <a:t> </a:t>
            </a:r>
            <a:r>
              <a:rPr lang="en-US" altLang="en-US" sz="3600"/>
              <a:t>холостых</a:t>
            </a:r>
            <a:r>
              <a:rPr lang="en-US" altLang="ru-RU" sz="3600"/>
              <a:t> </a:t>
            </a:r>
            <a:r>
              <a:rPr lang="en-US" altLang="en-US" sz="3600"/>
              <a:t>пробегов</a:t>
            </a:r>
            <a:r>
              <a:rPr lang="en-US" altLang="ru-RU" sz="3600"/>
              <a:t>.</a:t>
            </a:r>
            <a:endParaRPr lang="en-US" altLang="ru-RU" sz="3600"/>
          </a:p>
          <a:p>
            <a:pPr algn="l">
              <a:defRPr sz="1600"/>
            </a:pPr>
            <a:endParaRPr lang="en-US" altLang="ru-RU" sz="3600"/>
          </a:p>
          <a:p>
            <a:pPr algn="l">
              <a:defRPr sz="1600"/>
            </a:pPr>
            <a:r>
              <a:rPr lang="ru-RU" altLang="en-US" sz="3600"/>
              <a:t>3)</a:t>
            </a:r>
            <a:r>
              <a:rPr lang="en-US" altLang="en-US" sz="3600"/>
              <a:t>Безопасность</a:t>
            </a:r>
            <a:r>
              <a:rPr lang="en-US" altLang="ru-RU" sz="3600"/>
              <a:t> </a:t>
            </a:r>
            <a:r>
              <a:rPr lang="en-US" altLang="en-US" sz="3600"/>
              <a:t>→</a:t>
            </a:r>
            <a:r>
              <a:rPr lang="en-US" altLang="ru-RU" sz="3600"/>
              <a:t> </a:t>
            </a:r>
            <a:r>
              <a:rPr lang="en-US" altLang="en-US" sz="3600"/>
              <a:t>детектирование</a:t>
            </a:r>
            <a:r>
              <a:rPr lang="en-US" altLang="ru-RU" sz="3600"/>
              <a:t> </a:t>
            </a:r>
            <a:r>
              <a:rPr lang="en-US" altLang="en-US" sz="3600"/>
              <a:t>необычных</a:t>
            </a:r>
            <a:r>
              <a:rPr lang="en-US" altLang="ru-RU" sz="3600"/>
              <a:t> </a:t>
            </a:r>
            <a:r>
              <a:rPr lang="en-US" altLang="en-US" sz="3600"/>
              <a:t>маршрутов</a:t>
            </a:r>
            <a:r>
              <a:rPr lang="en-US" altLang="ru-RU" sz="3600"/>
              <a:t>.</a:t>
            </a:r>
            <a:endParaRPr lang="en-US" altLang="ru-RU" sz="36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-393065" y="-134620"/>
            <a:ext cx="4322445" cy="1233805"/>
          </a:xfrm>
        </p:spPr>
        <p:txBody>
          <a:bodyPr/>
          <a:p>
            <a:r>
              <a:rPr lang="en-US" altLang="en-US" sz="6000"/>
              <a:t>Данные</a:t>
            </a:r>
            <a:endParaRPr lang="en-US" altLang="en-US" sz="6000"/>
          </a:p>
        </p:txBody>
      </p:sp>
      <p:sp>
        <p:nvSpPr>
          <p:cNvPr id="6" name="TextBox 3"/>
          <p:cNvSpPr txBox="1"/>
          <p:nvPr/>
        </p:nvSpPr>
        <p:spPr>
          <a:xfrm>
            <a:off x="54610" y="1099185"/>
            <a:ext cx="14632305" cy="3119755"/>
          </a:xfrm>
          <a:prstGeom prst="rect">
            <a:avLst/>
          </a:prstGeom>
          <a:noFill/>
        </p:spPr>
        <p:txBody>
          <a:bodyPr wrap="none">
            <a:noAutofit/>
          </a:bodyPr>
          <a:p>
            <a:pPr algn="l">
              <a:defRPr sz="1600"/>
            </a:pPr>
            <a:r>
              <a:rPr lang="ru-RU" altLang="en-US" sz="2800"/>
              <a:t>1)</a:t>
            </a:r>
            <a:r>
              <a:rPr lang="en-US" altLang="ru-RU" sz="2800"/>
              <a:t>1.26 </a:t>
            </a:r>
            <a:r>
              <a:rPr lang="en-US" altLang="en-US" sz="2800"/>
              <a:t>млн</a:t>
            </a:r>
            <a:r>
              <a:rPr lang="en-US" altLang="ru-RU" sz="2800"/>
              <a:t> GPS-</a:t>
            </a:r>
            <a:r>
              <a:rPr lang="en-US" altLang="en-US" sz="2800"/>
              <a:t>точек</a:t>
            </a:r>
            <a:endParaRPr lang="en-US" altLang="en-US" sz="2800"/>
          </a:p>
          <a:p>
            <a:pPr algn="l">
              <a:defRPr sz="1600"/>
            </a:pPr>
            <a:endParaRPr lang="" altLang="en-US" sz="2800"/>
          </a:p>
          <a:p>
            <a:pPr algn="l">
              <a:defRPr sz="1600"/>
            </a:pPr>
            <a:r>
              <a:rPr lang="ru-RU" altLang="en-US" sz="2800"/>
              <a:t>2)</a:t>
            </a:r>
            <a:r>
              <a:rPr lang="en-US" altLang="ru-RU" sz="2800"/>
              <a:t>6,662 </a:t>
            </a:r>
            <a:r>
              <a:rPr lang="en-US" altLang="en-US" sz="2800"/>
              <a:t>поездки</a:t>
            </a:r>
            <a:endParaRPr lang="en-US" altLang="en-US" sz="2800"/>
          </a:p>
          <a:p>
            <a:pPr algn="l">
              <a:defRPr sz="1600"/>
            </a:pPr>
            <a:endParaRPr lang="" altLang="en-US" sz="2800"/>
          </a:p>
          <a:p>
            <a:pPr algn="l">
              <a:defRPr sz="1600"/>
            </a:pPr>
            <a:r>
              <a:rPr lang="ru-RU" altLang="en-US" sz="2800"/>
              <a:t>3)</a:t>
            </a:r>
            <a:r>
              <a:rPr lang="en-US" altLang="en-US" sz="2800"/>
              <a:t>Колонки</a:t>
            </a:r>
            <a:r>
              <a:rPr lang="en-US" altLang="ru-RU" sz="2800"/>
              <a:t>: lat, lng, </a:t>
            </a:r>
            <a:r>
              <a:rPr lang="en-US" altLang="en-US" sz="2800"/>
              <a:t>скорость</a:t>
            </a:r>
            <a:r>
              <a:rPr lang="en-US" altLang="ru-RU" sz="2800"/>
              <a:t>, </a:t>
            </a:r>
            <a:r>
              <a:rPr lang="en-US" altLang="en-US" sz="2800"/>
              <a:t>азимут</a:t>
            </a:r>
            <a:r>
              <a:rPr lang="en-US" altLang="ru-RU" sz="2800"/>
              <a:t>, id.</a:t>
            </a:r>
            <a:endParaRPr lang="en-US" altLang="ru-RU" sz="2800"/>
          </a:p>
          <a:p>
            <a:pPr algn="l">
              <a:defRPr sz="1600"/>
            </a:pPr>
            <a:endParaRPr lang="ru-RU" altLang="en-US" sz="2800"/>
          </a:p>
          <a:p>
            <a:pPr algn="l">
              <a:defRPr sz="1600"/>
            </a:pPr>
            <a:r>
              <a:rPr lang="ru-RU" altLang="en-US" sz="2800"/>
              <a:t>4)</a:t>
            </a:r>
            <a:r>
              <a:rPr lang="en-US" altLang="en-US" sz="2800"/>
              <a:t>Все</a:t>
            </a:r>
            <a:r>
              <a:rPr lang="en-US" altLang="ru-RU" sz="2800"/>
              <a:t> </a:t>
            </a:r>
            <a:r>
              <a:rPr lang="en-US" altLang="en-US" sz="2800"/>
              <a:t>данные</a:t>
            </a:r>
            <a:r>
              <a:rPr lang="en-US" altLang="ru-RU" sz="2800"/>
              <a:t> </a:t>
            </a:r>
            <a:r>
              <a:rPr lang="en-US" altLang="en-US" sz="2800"/>
              <a:t>анонимизированы</a:t>
            </a:r>
            <a:endParaRPr lang="en-US" altLang="en-US" sz="2800"/>
          </a:p>
        </p:txBody>
      </p:sp>
      <p:sp>
        <p:nvSpPr>
          <p:cNvPr id="4" name="Текстовое поле 3"/>
          <p:cNvSpPr txBox="1"/>
          <p:nvPr/>
        </p:nvSpPr>
        <p:spPr>
          <a:xfrm>
            <a:off x="109220" y="4343400"/>
            <a:ext cx="11454130" cy="347662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2000"/>
              <a:t>trip_id – номер поездки</a:t>
            </a:r>
            <a:endParaRPr sz="2000"/>
          </a:p>
          <a:p>
            <a:endParaRPr sz="2000"/>
          </a:p>
          <a:p>
            <a:r>
              <a:rPr sz="2000"/>
              <a:t>n_points – количество точек в треке</a:t>
            </a:r>
            <a:endParaRPr sz="2000"/>
          </a:p>
          <a:p>
            <a:endParaRPr sz="2000"/>
          </a:p>
          <a:p>
            <a:r>
              <a:rPr sz="2000"/>
              <a:t>total_distance_km – длина маршрута</a:t>
            </a:r>
            <a:endParaRPr sz="2000"/>
          </a:p>
          <a:p>
            <a:endParaRPr sz="2000"/>
          </a:p>
          <a:p>
            <a:r>
              <a:rPr sz="2000"/>
              <a:t>duration_min – длительность поездки</a:t>
            </a:r>
            <a:endParaRPr sz="2000"/>
          </a:p>
          <a:p>
            <a:endParaRPr sz="2000"/>
          </a:p>
          <a:p>
            <a:r>
              <a:rPr sz="2000"/>
              <a:t>avg_speed_kmh – средняя скорость</a:t>
            </a:r>
            <a:endParaRPr sz="2000"/>
          </a:p>
          <a:p>
            <a:endParaRPr sz="2000"/>
          </a:p>
          <a:p>
            <a:r>
              <a:rPr sz="2000"/>
              <a:t>path_straight_ratio – изогнутость маршрута (отношение пути к прямой линии)</a:t>
            </a:r>
            <a:endParaRPr sz="20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en-US"/>
              <a:t>Подход</a:t>
            </a:r>
            <a:endParaRPr lang="en-US" altLang="en-US"/>
          </a:p>
        </p:txBody>
      </p:sp>
      <p:sp>
        <p:nvSpPr>
          <p:cNvPr id="6" name="TextBox 3"/>
          <p:cNvSpPr txBox="1"/>
          <p:nvPr/>
        </p:nvSpPr>
        <p:spPr>
          <a:xfrm>
            <a:off x="54610" y="1846580"/>
            <a:ext cx="14631670" cy="5175250"/>
          </a:xfrm>
          <a:prstGeom prst="rect">
            <a:avLst/>
          </a:prstGeom>
          <a:noFill/>
        </p:spPr>
        <p:txBody>
          <a:bodyPr wrap="none">
            <a:noAutofit/>
          </a:bodyPr>
          <a:p>
            <a:pPr algn="l">
              <a:defRPr sz="1600"/>
            </a:pPr>
            <a:r>
              <a:rPr lang="ru-RU" altLang="en-US" sz="3600"/>
              <a:t>1)</a:t>
            </a:r>
            <a:r>
              <a:rPr lang="en-US" altLang="en-US" sz="3600"/>
              <a:t>Предобработка</a:t>
            </a:r>
            <a:r>
              <a:rPr lang="en-US" altLang="ru-RU" sz="3600"/>
              <a:t> (</a:t>
            </a:r>
            <a:r>
              <a:rPr lang="en-US" altLang="en-US" sz="3600"/>
              <a:t>чистка</a:t>
            </a:r>
            <a:r>
              <a:rPr lang="en-US" altLang="ru-RU" sz="3600"/>
              <a:t>, </a:t>
            </a:r>
            <a:r>
              <a:rPr lang="en-US" altLang="en-US" sz="3600"/>
              <a:t>группировка</a:t>
            </a:r>
            <a:r>
              <a:rPr lang="en-US" altLang="ru-RU" sz="3600"/>
              <a:t> </a:t>
            </a:r>
            <a:r>
              <a:rPr lang="en-US" altLang="en-US" sz="3600"/>
              <a:t>по</a:t>
            </a:r>
            <a:r>
              <a:rPr lang="en-US" altLang="ru-RU" sz="3600"/>
              <a:t> trip_id).</a:t>
            </a:r>
            <a:endParaRPr lang="en-US" altLang="ru-RU" sz="3600"/>
          </a:p>
          <a:p>
            <a:pPr algn="l">
              <a:defRPr sz="1600"/>
            </a:pPr>
            <a:endParaRPr lang="en-US" altLang="en-US" sz="3600"/>
          </a:p>
          <a:p>
            <a:pPr algn="l">
              <a:defRPr sz="1600"/>
            </a:pPr>
            <a:r>
              <a:rPr lang="ru-RU" altLang="en-US" sz="3600"/>
              <a:t>2)</a:t>
            </a:r>
            <a:r>
              <a:rPr lang="en-US" altLang="en-US" sz="3600"/>
              <a:t>Аналитика</a:t>
            </a:r>
            <a:r>
              <a:rPr lang="en-US" altLang="ru-RU" sz="3600"/>
              <a:t> (</a:t>
            </a:r>
            <a:r>
              <a:rPr lang="en-US" altLang="en-US" sz="3600"/>
              <a:t>дистанции</a:t>
            </a:r>
            <a:r>
              <a:rPr lang="en-US" altLang="ru-RU" sz="3600"/>
              <a:t>, </a:t>
            </a:r>
            <a:r>
              <a:rPr lang="en-US" altLang="en-US" sz="3600"/>
              <a:t>длины</a:t>
            </a:r>
            <a:r>
              <a:rPr lang="en-US" altLang="ru-RU" sz="3600"/>
              <a:t>, </a:t>
            </a:r>
            <a:r>
              <a:rPr lang="en-US" altLang="en-US" sz="3600"/>
              <a:t>кластеры</a:t>
            </a:r>
            <a:r>
              <a:rPr lang="en-US" altLang="ru-RU" sz="3600"/>
              <a:t>).</a:t>
            </a:r>
            <a:endParaRPr lang="en-US" altLang="ru-RU" sz="3600"/>
          </a:p>
          <a:p>
            <a:pPr algn="l">
              <a:defRPr sz="1600"/>
            </a:pPr>
            <a:endParaRPr lang="en-US" altLang="ru-RU" sz="3600"/>
          </a:p>
          <a:p>
            <a:pPr algn="l">
              <a:defRPr sz="1600"/>
            </a:pPr>
            <a:r>
              <a:rPr lang="ru-RU" altLang="en-US" sz="3600"/>
              <a:t>3)</a:t>
            </a:r>
            <a:r>
              <a:rPr lang="en-US" altLang="ru-RU" sz="3600"/>
              <a:t>ML/</a:t>
            </a:r>
            <a:r>
              <a:rPr lang="en-US" altLang="en-US" sz="3600"/>
              <a:t>кластеризация</a:t>
            </a:r>
            <a:r>
              <a:rPr lang="en-US" altLang="ru-RU" sz="3600"/>
              <a:t> (DBSCAN, </a:t>
            </a:r>
            <a:r>
              <a:rPr lang="en-US" altLang="en-US" sz="3600"/>
              <a:t>аномалии</a:t>
            </a:r>
            <a:r>
              <a:rPr lang="en-US" altLang="ru-RU" sz="3600"/>
              <a:t>).</a:t>
            </a:r>
            <a:endParaRPr lang="en-US" altLang="ru-RU" sz="3600"/>
          </a:p>
          <a:p>
            <a:pPr algn="l">
              <a:defRPr sz="1600"/>
            </a:pPr>
            <a:endParaRPr lang="en-US" altLang="ru-RU" sz="3600"/>
          </a:p>
          <a:p>
            <a:pPr algn="l">
              <a:defRPr sz="1600"/>
            </a:pPr>
            <a:r>
              <a:rPr lang="ru-RU" altLang="en-US" sz="3600"/>
              <a:t>4)</a:t>
            </a:r>
            <a:r>
              <a:rPr lang="en-US" altLang="en-US" sz="3600"/>
              <a:t>Визуализация</a:t>
            </a:r>
            <a:r>
              <a:rPr lang="en-US" altLang="ru-RU" sz="3600"/>
              <a:t> (heatmap, </a:t>
            </a:r>
            <a:r>
              <a:rPr lang="en-US" altLang="en-US" sz="3600"/>
              <a:t>графики</a:t>
            </a:r>
            <a:r>
              <a:rPr lang="en-US" altLang="ru-RU" sz="3600"/>
              <a:t>).</a:t>
            </a:r>
            <a:endParaRPr lang="en-US" altLang="ru-RU" sz="3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ru-RU"/>
              <a:t>Heatmap (</a:t>
            </a:r>
            <a:r>
              <a:rPr lang="en-US" altLang="en-US"/>
              <a:t>визуализация</a:t>
            </a:r>
            <a:r>
              <a:rPr lang="en-US" altLang="ru-RU"/>
              <a:t> </a:t>
            </a:r>
            <a:r>
              <a:rPr lang="en-US" altLang="en-US"/>
              <a:t>спроса</a:t>
            </a:r>
            <a:r>
              <a:rPr lang="en-US" altLang="ru-RU"/>
              <a:t>)</a:t>
            </a:r>
            <a:endParaRPr lang="en-US" altLang="ru-RU"/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375285" y="1673860"/>
            <a:ext cx="11054080" cy="5679440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0" y="7499350"/>
            <a:ext cx="8999855" cy="808990"/>
          </a:xfrm>
          <a:prstGeom prst="rect">
            <a:avLst/>
          </a:prstGeom>
        </p:spPr>
        <p:txBody>
          <a:bodyPr wrap="square">
            <a:noAutofit/>
          </a:bodyPr>
          <a:p>
            <a:r>
              <a:rPr sz="2000"/>
              <a:t>Тёплые зоны показывают районы с наибольшей активностью поездо</a:t>
            </a:r>
            <a:r>
              <a:rPr lang="ru-RU" sz="2000"/>
              <a:t>к</a:t>
            </a:r>
            <a:endParaRPr lang="ru-RU" sz="20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317"/>
            <a:ext cx="8229600" cy="1143000"/>
          </a:xfrm>
        </p:spPr>
        <p:txBody>
          <a:bodyPr/>
          <a:lstStyle/>
          <a:p>
            <a:r>
              <a:rPr lang="en-US" altLang="en-US"/>
              <a:t>Популярные</a:t>
            </a:r>
            <a:r>
              <a:rPr lang="en-US" altLang="ru-RU"/>
              <a:t> </a:t>
            </a:r>
            <a:r>
              <a:rPr lang="en-US" altLang="en-US"/>
              <a:t>кластеры</a:t>
            </a:r>
            <a:r>
              <a:rPr lang="en-US" altLang="ru-RU"/>
              <a:t> </a:t>
            </a:r>
            <a:r>
              <a:rPr lang="en-US" altLang="en-US"/>
              <a:t>старта</a:t>
            </a:r>
            <a:endParaRPr lang="en-US" altLang="en-US"/>
          </a:p>
        </p:txBody>
      </p:sp>
      <p:graphicFrame>
        <p:nvGraphicFramePr>
          <p:cNvPr id="7" name="Таблица 6"/>
          <p:cNvGraphicFramePr/>
          <p:nvPr>
            <p:custDataLst>
              <p:tags r:id="rId1"/>
            </p:custDataLst>
          </p:nvPr>
        </p:nvGraphicFramePr>
        <p:xfrm>
          <a:off x="0" y="1143000"/>
          <a:ext cx="14005560" cy="2476500"/>
        </p:xfrm>
        <a:graphic>
          <a:graphicData uri="http://schemas.openxmlformats.org/drawingml/2006/table">
            <a:tbl>
              <a:tblPr/>
              <a:tblGrid>
                <a:gridCol w="3501390"/>
                <a:gridCol w="3501390"/>
                <a:gridCol w="3501390"/>
                <a:gridCol w="3501390"/>
              </a:tblGrid>
              <a:tr h="412750">
                <a:tc>
                  <a:txBody>
                    <a:bodyPr/>
                    <a:p>
                      <a:r>
                        <a:rPr sz="2000"/>
                        <a:t>Кластер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Кол-во поездок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Средняя широта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Средняя долгота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2750">
                <a:tc>
                  <a:txBody>
                    <a:bodyPr/>
                    <a:p>
                      <a:r>
                        <a:rPr sz="2000"/>
                        <a:t>1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1342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51.1693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71.4497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2750">
                <a:tc>
                  <a:txBody>
                    <a:bodyPr/>
                    <a:p>
                      <a:r>
                        <a:rPr sz="2000"/>
                        <a:t>2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987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51.1231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71.4022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2750">
                <a:tc>
                  <a:txBody>
                    <a:bodyPr/>
                    <a:p>
                      <a:r>
                        <a:rPr sz="2000"/>
                        <a:t>3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876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51.1877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71.4305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2750">
                <a:tc>
                  <a:txBody>
                    <a:bodyPr/>
                    <a:p>
                      <a:r>
                        <a:rPr sz="2000"/>
                        <a:t>4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765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51.1522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71.4671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  <a:tr h="412750">
                <a:tc>
                  <a:txBody>
                    <a:bodyPr/>
                    <a:p>
                      <a:r>
                        <a:rPr sz="2000"/>
                        <a:t>5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654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51.1409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tc>
                  <a:txBody>
                    <a:bodyPr/>
                    <a:p>
                      <a:r>
                        <a:rPr sz="2000"/>
                        <a:t>71.3956</a:t>
                      </a:r>
                      <a:endParaRPr sz="2000"/>
                    </a:p>
                  </a:txBody>
                  <a:tcPr marL="0" marR="0" marT="0" marB="0" anchor="ctr" anchorCtr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</a:tr>
            </a:tbl>
          </a:graphicData>
        </a:graphic>
      </p:graphicFrame>
      <p:pic>
        <p:nvPicPr>
          <p:cNvPr id="8" name="Изображение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635" y="3625850"/>
            <a:ext cx="14571980" cy="460375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/>
              <a:t>Аномальные</a:t>
            </a:r>
            <a:r>
              <a:rPr lang="en-US" altLang="ru-RU"/>
              <a:t> </a:t>
            </a:r>
            <a:r>
              <a:rPr lang="en-US" altLang="en-US"/>
              <a:t>маршруты</a:t>
            </a:r>
            <a:endParaRPr lang="en-US" altLang="en-US"/>
          </a:p>
        </p:txBody>
      </p:sp>
      <p:pic>
        <p:nvPicPr>
          <p:cNvPr id="5" name="Picture 3" descr="path_over_straight_hist.png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29870" y="1417955"/>
            <a:ext cx="8419465" cy="4199255"/>
          </a:xfrm>
          <a:prstGeom prst="rect">
            <a:avLst/>
          </a:prstGeom>
        </p:spPr>
      </p:pic>
      <p:sp>
        <p:nvSpPr>
          <p:cNvPr id="6" name="Текстовое поле 5"/>
          <p:cNvSpPr txBox="1"/>
          <p:nvPr/>
        </p:nvSpPr>
        <p:spPr>
          <a:xfrm>
            <a:off x="324485" y="5728335"/>
            <a:ext cx="8379460" cy="802005"/>
          </a:xfrm>
          <a:prstGeom prst="rect">
            <a:avLst/>
          </a:prstGeom>
        </p:spPr>
        <p:txBody>
          <a:bodyPr>
            <a:noAutofit/>
          </a:bodyPr>
          <a:p>
            <a:r>
              <a:rPr sz="2400"/>
              <a:t>Аномалии: поездки с чрезмерными отклонениями от прямого маршрута</a:t>
            </a:r>
            <a:endParaRPr sz="2400"/>
          </a:p>
        </p:txBody>
      </p:sp>
      <p:sp>
        <p:nvSpPr>
          <p:cNvPr id="7" name="Текстовое поле 6"/>
          <p:cNvSpPr txBox="1"/>
          <p:nvPr/>
        </p:nvSpPr>
        <p:spPr>
          <a:xfrm>
            <a:off x="324485" y="6708140"/>
            <a:ext cx="8577580" cy="829945"/>
          </a:xfrm>
          <a:prstGeom prst="rect">
            <a:avLst/>
          </a:prstGeom>
        </p:spPr>
        <p:txBody>
          <a:bodyPr wrap="square">
            <a:spAutoFit/>
          </a:bodyPr>
          <a:p>
            <a:r>
              <a:rPr sz="2400"/>
              <a:t>Это может указывать на GPS-шум или необычное поведение (сценарий безопасности).</a:t>
            </a:r>
            <a:endParaRPr sz="2400"/>
          </a:p>
        </p:txBody>
      </p:sp>
      <p:pic>
        <p:nvPicPr>
          <p:cNvPr id="8" name="Picture 4" descr="if_anomalies_by_npoint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3945" y="1497330"/>
            <a:ext cx="5850890" cy="4453255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156210"/>
            <a:ext cx="12466955" cy="1143000"/>
          </a:xfrm>
        </p:spPr>
        <p:txBody>
          <a:bodyPr>
            <a:normAutofit/>
          </a:bodyPr>
          <a:p>
            <a:r>
              <a:rPr lang="en-US" altLang="en-US"/>
              <a:t>Применение</a:t>
            </a:r>
            <a:r>
              <a:rPr lang="en-US" altLang="ru-RU"/>
              <a:t> </a:t>
            </a:r>
            <a:r>
              <a:rPr lang="en-US" altLang="en-US"/>
              <a:t>в</a:t>
            </a:r>
            <a:r>
              <a:rPr lang="en-US" altLang="ru-RU"/>
              <a:t> </a:t>
            </a:r>
            <a:r>
              <a:rPr lang="en-US" altLang="en-US"/>
              <a:t>продукте</a:t>
            </a:r>
            <a:r>
              <a:rPr lang="ru-RU" altLang="en-US"/>
              <a:t> и </a:t>
            </a:r>
            <a:r>
              <a:rPr lang="en-US" altLang="en-US"/>
              <a:t>Этические</a:t>
            </a:r>
            <a:r>
              <a:rPr lang="en-US" altLang="ru-RU"/>
              <a:t> </a:t>
            </a:r>
            <a:r>
              <a:rPr lang="en-US" altLang="en-US"/>
              <a:t>аспекты</a:t>
            </a:r>
            <a:endParaRPr lang="en-US" altLang="en-US"/>
          </a:p>
        </p:txBody>
      </p:sp>
      <p:sp>
        <p:nvSpPr>
          <p:cNvPr id="3" name="Текстовое поле 2"/>
          <p:cNvSpPr txBox="1"/>
          <p:nvPr/>
        </p:nvSpPr>
        <p:spPr>
          <a:xfrm>
            <a:off x="138430" y="1417955"/>
            <a:ext cx="13780770" cy="6351905"/>
          </a:xfrm>
          <a:prstGeom prst="rect">
            <a:avLst/>
          </a:prstGeom>
        </p:spPr>
        <p:txBody>
          <a:bodyPr wrap="square">
            <a:noAutofit/>
          </a:bodyPr>
          <a:p>
            <a:pPr lvl="1" indent="0">
              <a:buFont typeface="Arial" panose="020B0604020202020204"/>
              <a:buNone/>
            </a:pPr>
            <a:r>
              <a:rPr lang="ru-RU" sz="2800"/>
              <a:t>1.</a:t>
            </a:r>
            <a:r>
              <a:rPr sz="2800"/>
              <a:t>Спрос: прогноз зон, где будут заказы.</a:t>
            </a:r>
            <a:endParaRPr sz="2800"/>
          </a:p>
          <a:p>
            <a:pPr lvl="1" indent="0">
              <a:buFont typeface="Arial" panose="020B0604020202020204"/>
              <a:buNone/>
            </a:pPr>
            <a:endParaRPr sz="2800"/>
          </a:p>
          <a:p>
            <a:pPr lvl="1" indent="0">
              <a:buFont typeface="Arial" panose="020B0604020202020204"/>
              <a:buNone/>
            </a:pPr>
            <a:r>
              <a:rPr lang="ru-RU" sz="2800"/>
              <a:t>2.</a:t>
            </a:r>
            <a:r>
              <a:rPr sz="2800"/>
              <a:t>Аллокация: подсказки водителям куда ехать.</a:t>
            </a:r>
            <a:endParaRPr sz="2800"/>
          </a:p>
          <a:p>
            <a:pPr lvl="1">
              <a:buFont typeface="Arial" panose="020B0604020202020204"/>
              <a:buChar char="◦"/>
            </a:pPr>
            <a:endParaRPr sz="2800"/>
          </a:p>
          <a:p>
            <a:pPr lvl="1" indent="0">
              <a:buFont typeface="Arial" panose="020B0604020202020204"/>
              <a:buNone/>
            </a:pPr>
            <a:r>
              <a:rPr lang="ru-RU" sz="2800"/>
              <a:t>3.</a:t>
            </a:r>
            <a:r>
              <a:rPr sz="2800"/>
              <a:t>Безопасность: обнаружение подозрительных поездок.</a:t>
            </a:r>
            <a:endParaRPr sz="2800"/>
          </a:p>
          <a:p>
            <a:pPr lvl="1">
              <a:buFont typeface="Arial" panose="020B0604020202020204"/>
              <a:buChar char="◦"/>
            </a:pPr>
            <a:endParaRPr sz="2800"/>
          </a:p>
          <a:p>
            <a:pPr lvl="1" indent="0">
              <a:buFont typeface="Arial" panose="020B0604020202020204"/>
              <a:buNone/>
            </a:pPr>
            <a:r>
              <a:rPr lang="ru-RU" sz="2800"/>
              <a:t>4.</a:t>
            </a:r>
            <a:r>
              <a:rPr sz="2800"/>
              <a:t>Планирование: выбор точек для бонусов/рекламы.</a:t>
            </a:r>
            <a:endParaRPr sz="2800"/>
          </a:p>
          <a:p>
            <a:pPr lvl="1" indent="0">
              <a:buFont typeface="Arial" panose="020B0604020202020204"/>
              <a:buNone/>
            </a:pPr>
            <a:endParaRPr sz="2800"/>
          </a:p>
          <a:p>
            <a:pPr lvl="1" indent="0">
              <a:buFont typeface="Arial" panose="020B0604020202020204"/>
              <a:buNone/>
            </a:pPr>
            <a:r>
              <a:rPr lang="ru-RU" sz="2800"/>
              <a:t>5.</a:t>
            </a:r>
            <a:r>
              <a:rPr sz="2800"/>
              <a:t>Нет персональных данных — только анонимизированные GPS-точки</a:t>
            </a:r>
            <a:endParaRPr sz="2800"/>
          </a:p>
          <a:p>
            <a:pPr lvl="1">
              <a:buFont typeface="Arial" panose="020B0604020202020204"/>
              <a:buChar char="◦"/>
            </a:pPr>
            <a:endParaRPr sz="2800"/>
          </a:p>
          <a:p>
            <a:pPr lvl="1" indent="0">
              <a:buFont typeface="Arial" panose="020B0604020202020204"/>
              <a:buNone/>
            </a:pPr>
            <a:r>
              <a:rPr lang="ru-RU" sz="2800"/>
              <a:t>6.</a:t>
            </a:r>
            <a:r>
              <a:rPr sz="2800"/>
              <a:t>Применение агрегации и кластеризации снижает риск deanonymization</a:t>
            </a:r>
            <a:endParaRPr sz="2800"/>
          </a:p>
          <a:p>
            <a:pPr lvl="1">
              <a:buFont typeface="Arial" panose="020B0604020202020204"/>
              <a:buChar char="◦"/>
            </a:pPr>
            <a:endParaRPr sz="2800"/>
          </a:p>
          <a:p>
            <a:pPr lvl="1" indent="0">
              <a:buFont typeface="Arial" panose="020B0604020202020204"/>
              <a:buNone/>
            </a:pPr>
            <a:r>
              <a:rPr lang="ru-RU" sz="2800"/>
              <a:t>7.</a:t>
            </a:r>
            <a:r>
              <a:rPr sz="2800"/>
              <a:t>При внедрении можно добавить дифференциальную приватность</a:t>
            </a:r>
            <a:endParaRPr sz="2800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TABLE_ENDDRAG_ORIGIN_RECT" val="1102*194"/>
  <p:tag name="TABLE_ENDDRAG_RECT" val="15*112*1102*194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1813</Words>
  <Application>WPS Presentation</Application>
  <PresentationFormat>On-screen Show (4:3)</PresentationFormat>
  <Paragraphs>129</Paragraphs>
  <Slides>9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9</vt:i4>
      </vt:variant>
    </vt:vector>
  </HeadingPairs>
  <TitlesOfParts>
    <vt:vector size="17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Office Theme</vt:lpstr>
      <vt:lpstr>PowerPoint 演示文稿</vt:lpstr>
      <vt:lpstr>PowerPoint 演示文稿</vt:lpstr>
      <vt:lpstr>Проблема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generated using python-pptx</dc:description>
  <cp:lastModifiedBy>Nurlybakyt</cp:lastModifiedBy>
  <cp:revision>3</cp:revision>
  <dcterms:created xsi:type="dcterms:W3CDTF">2013-01-27T09:14:00Z</dcterms:created>
  <dcterms:modified xsi:type="dcterms:W3CDTF">2025-09-14T15:41:30Z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67E4E60E1DFE4B40992D20038486AD59_13</vt:lpwstr>
  </property>
  <property fmtid="{D5CDD505-2E9C-101B-9397-08002B2CF9AE}" pid="3" name="KSOProductBuildVer">
    <vt:lpwstr>1049-12.2.0.22549</vt:lpwstr>
  </property>
</Properties>
</file>

<file path=docProps/thumbnail.jpeg>
</file>